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6" r:id="rId4"/>
    <p:sldId id="258" r:id="rId5"/>
    <p:sldId id="259" r:id="rId6"/>
    <p:sldId id="260" r:id="rId7"/>
    <p:sldId id="261" r:id="rId8"/>
    <p:sldId id="262" r:id="rId9"/>
    <p:sldId id="264" r:id="rId10"/>
    <p:sldId id="265" r:id="rId11"/>
    <p:sldId id="263" r:id="rId12"/>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360" y="72"/>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gif>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B37D2BB-D249-47D2-8876-8356E06D30EA}" type="datetimeFigureOut">
              <a:rPr lang="es-MX" smtClean="0"/>
              <a:pPr/>
              <a:t>01/05/2016</a:t>
            </a:fld>
            <a:endParaRPr lang="es-MX"/>
          </a:p>
        </p:txBody>
      </p:sp>
      <p:sp>
        <p:nvSpPr>
          <p:cNvPr id="5" name="Footer Placeholder 4"/>
          <p:cNvSpPr>
            <a:spLocks noGrp="1"/>
          </p:cNvSpPr>
          <p:nvPr>
            <p:ph type="ftr" sz="quarter" idx="11"/>
          </p:nvPr>
        </p:nvSpPr>
        <p:spPr>
          <a:xfrm>
            <a:off x="1371600" y="4323845"/>
            <a:ext cx="6400800" cy="365125"/>
          </a:xfrm>
        </p:spPr>
        <p:txBody>
          <a:bodyPr/>
          <a:lstStyle/>
          <a:p>
            <a:endParaRPr lang="es-MX"/>
          </a:p>
        </p:txBody>
      </p:sp>
      <p:sp>
        <p:nvSpPr>
          <p:cNvPr id="6" name="Slide Number Placeholder 5"/>
          <p:cNvSpPr>
            <a:spLocks noGrp="1"/>
          </p:cNvSpPr>
          <p:nvPr>
            <p:ph type="sldNum" sz="quarter" idx="12"/>
          </p:nvPr>
        </p:nvSpPr>
        <p:spPr>
          <a:xfrm>
            <a:off x="8077200" y="1430866"/>
            <a:ext cx="2743200" cy="365125"/>
          </a:xfrm>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4288525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4280339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a:xfrm>
            <a:off x="685800" y="379941"/>
            <a:ext cx="6991492" cy="365125"/>
          </a:xfrm>
        </p:spPr>
        <p:txBody>
          <a:bodyPr/>
          <a:lstStyle/>
          <a:p>
            <a:endParaRPr lang="es-MX"/>
          </a:p>
        </p:txBody>
      </p:sp>
      <p:sp>
        <p:nvSpPr>
          <p:cNvPr id="7" name="Slide Number Placeholder 6"/>
          <p:cNvSpPr>
            <a:spLocks noGrp="1"/>
          </p:cNvSpPr>
          <p:nvPr>
            <p:ph type="sldNum" sz="quarter" idx="12"/>
          </p:nvPr>
        </p:nvSpPr>
        <p:spPr>
          <a:xfrm>
            <a:off x="10862452" y="381000"/>
            <a:ext cx="643748" cy="365125"/>
          </a:xfrm>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2086191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a:xfrm>
            <a:off x="685800" y="379941"/>
            <a:ext cx="6991492" cy="365125"/>
          </a:xfrm>
        </p:spPr>
        <p:txBody>
          <a:bodyPr/>
          <a:lstStyle/>
          <a:p>
            <a:endParaRPr lang="es-MX"/>
          </a:p>
        </p:txBody>
      </p:sp>
      <p:sp>
        <p:nvSpPr>
          <p:cNvPr id="7" name="Slide Number Placeholder 6"/>
          <p:cNvSpPr>
            <a:spLocks noGrp="1"/>
          </p:cNvSpPr>
          <p:nvPr>
            <p:ph type="sldNum" sz="quarter" idx="12"/>
          </p:nvPr>
        </p:nvSpPr>
        <p:spPr>
          <a:xfrm>
            <a:off x="10862452" y="381000"/>
            <a:ext cx="643748" cy="365125"/>
          </a:xfrm>
        </p:spPr>
        <p:txBody>
          <a:bodyPr/>
          <a:lstStyle/>
          <a:p>
            <a:fld id="{DFA17A35-7E43-45F8-A93E-C6FEEB8C8BE9}" type="slidenum">
              <a:rPr lang="es-MX" smtClean="0"/>
              <a:pPr/>
              <a:t>‹Nº›</a:t>
            </a:fld>
            <a:endParaRPr lang="es-MX"/>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989034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a:xfrm>
            <a:off x="685800" y="378883"/>
            <a:ext cx="6991492" cy="365125"/>
          </a:xfrm>
        </p:spPr>
        <p:txBody>
          <a:bodyPr/>
          <a:lstStyle/>
          <a:p>
            <a:endParaRPr lang="es-MX"/>
          </a:p>
        </p:txBody>
      </p:sp>
      <p:sp>
        <p:nvSpPr>
          <p:cNvPr id="7" name="Slide Number Placeholder 6"/>
          <p:cNvSpPr>
            <a:spLocks noGrp="1"/>
          </p:cNvSpPr>
          <p:nvPr>
            <p:ph type="sldNum" sz="quarter" idx="12"/>
          </p:nvPr>
        </p:nvSpPr>
        <p:spPr>
          <a:xfrm>
            <a:off x="10862452" y="381000"/>
            <a:ext cx="643748" cy="365125"/>
          </a:xfrm>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5098647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40791526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3863756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3342894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B37D2BB-D249-47D2-8876-8356E06D30EA}" type="datetimeFigureOut">
              <a:rPr lang="es-MX" smtClean="0"/>
              <a:pPr/>
              <a:t>01/05/2016</a:t>
            </a:fld>
            <a:endParaRPr lang="es-MX"/>
          </a:p>
        </p:txBody>
      </p:sp>
      <p:sp>
        <p:nvSpPr>
          <p:cNvPr id="5" name="Footer Placeholder 4"/>
          <p:cNvSpPr>
            <a:spLocks noGrp="1"/>
          </p:cNvSpPr>
          <p:nvPr>
            <p:ph type="ftr" sz="quarter" idx="11"/>
          </p:nvPr>
        </p:nvSpPr>
        <p:spPr>
          <a:xfrm>
            <a:off x="685800" y="381000"/>
            <a:ext cx="6991492" cy="365125"/>
          </a:xfrm>
        </p:spPr>
        <p:txBody>
          <a:bodyPr/>
          <a:lstStyle/>
          <a:p>
            <a:endParaRPr lang="es-MX"/>
          </a:p>
        </p:txBody>
      </p:sp>
      <p:sp>
        <p:nvSpPr>
          <p:cNvPr id="6" name="Slide Number Placeholder 5"/>
          <p:cNvSpPr>
            <a:spLocks noGrp="1"/>
          </p:cNvSpPr>
          <p:nvPr>
            <p:ph type="sldNum" sz="quarter" idx="12"/>
          </p:nvPr>
        </p:nvSpPr>
        <p:spPr>
          <a:xfrm>
            <a:off x="10862452" y="381000"/>
            <a:ext cx="643748" cy="365125"/>
          </a:xfrm>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1583132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2124363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B37D2BB-D249-47D2-8876-8356E06D30EA}" type="datetimeFigureOut">
              <a:rPr lang="es-MX" smtClean="0"/>
              <a:pPr/>
              <a:t>01/05/2016</a:t>
            </a:fld>
            <a:endParaRPr lang="es-MX"/>
          </a:p>
        </p:txBody>
      </p:sp>
      <p:sp>
        <p:nvSpPr>
          <p:cNvPr id="5" name="Footer Placeholder 4"/>
          <p:cNvSpPr>
            <a:spLocks noGrp="1"/>
          </p:cNvSpPr>
          <p:nvPr>
            <p:ph type="ftr" sz="quarter" idx="11"/>
          </p:nvPr>
        </p:nvSpPr>
        <p:spPr>
          <a:xfrm>
            <a:off x="685800" y="381001"/>
            <a:ext cx="6991492" cy="364065"/>
          </a:xfrm>
        </p:spPr>
        <p:txBody>
          <a:bodyPr/>
          <a:lstStyle/>
          <a:p>
            <a:endParaRPr lang="es-MX"/>
          </a:p>
        </p:txBody>
      </p:sp>
      <p:sp>
        <p:nvSpPr>
          <p:cNvPr id="6" name="Slide Number Placeholder 5"/>
          <p:cNvSpPr>
            <a:spLocks noGrp="1"/>
          </p:cNvSpPr>
          <p:nvPr>
            <p:ph type="sldNum" sz="quarter" idx="12"/>
          </p:nvPr>
        </p:nvSpPr>
        <p:spPr>
          <a:xfrm>
            <a:off x="10862452" y="381000"/>
            <a:ext cx="643748" cy="365125"/>
          </a:xfrm>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304475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1910225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85800" y="3132666"/>
            <a:ext cx="5311775" cy="3086019"/>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72200" y="3132666"/>
            <a:ext cx="5334000" cy="3086019"/>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2312604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180269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4130180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4229457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B37D2BB-D249-47D2-8876-8356E06D30EA}" type="datetimeFigureOut">
              <a:rPr lang="es-MX" smtClean="0"/>
              <a:pPr/>
              <a:t>01/05/2016</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FA17A35-7E43-45F8-A93E-C6FEEB8C8BE9}" type="slidenum">
              <a:rPr lang="es-MX" smtClean="0"/>
              <a:pPr/>
              <a:t>‹Nº›</a:t>
            </a:fld>
            <a:endParaRPr lang="es-MX"/>
          </a:p>
        </p:txBody>
      </p:sp>
    </p:spTree>
    <p:extLst>
      <p:ext uri="{BB962C8B-B14F-4D97-AF65-F5344CB8AC3E}">
        <p14:creationId xmlns:p14="http://schemas.microsoft.com/office/powerpoint/2010/main" val="2368343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B37D2BB-D249-47D2-8876-8356E06D30EA}" type="datetimeFigureOut">
              <a:rPr lang="es-MX" smtClean="0"/>
              <a:pPr/>
              <a:t>01/05/2016</a:t>
            </a:fld>
            <a:endParaRPr lang="es-MX"/>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FA17A35-7E43-45F8-A93E-C6FEEB8C8BE9}" type="slidenum">
              <a:rPr lang="es-MX" smtClean="0"/>
              <a:pPr/>
              <a:t>‹Nº›</a:t>
            </a:fld>
            <a:endParaRPr lang="es-MX"/>
          </a:p>
        </p:txBody>
      </p:sp>
    </p:spTree>
    <p:extLst>
      <p:ext uri="{BB962C8B-B14F-4D97-AF65-F5344CB8AC3E}">
        <p14:creationId xmlns:p14="http://schemas.microsoft.com/office/powerpoint/2010/main" val="345869504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35228" y="-338991"/>
            <a:ext cx="12056772" cy="2554157"/>
          </a:xfrm>
        </p:spPr>
        <p:txBody>
          <a:bodyPr>
            <a:normAutofit/>
          </a:bodyPr>
          <a:lstStyle/>
          <a:p>
            <a:pPr algn="ctr"/>
            <a:r>
              <a:rPr lang="es-MX" sz="2700" dirty="0" smtClean="0">
                <a:latin typeface="Arial" panose="020B0604020202020204" pitchFamily="34" charset="0"/>
                <a:cs typeface="Arial" panose="020B0604020202020204" pitchFamily="34" charset="0"/>
              </a:rPr>
              <a:t>Universidad autónoma de Chiapas </a:t>
            </a:r>
            <a:br>
              <a:rPr lang="es-MX" sz="2700" dirty="0" smtClean="0">
                <a:latin typeface="Arial" panose="020B0604020202020204" pitchFamily="34" charset="0"/>
                <a:cs typeface="Arial" panose="020B0604020202020204" pitchFamily="34" charset="0"/>
              </a:rPr>
            </a:br>
            <a:r>
              <a:rPr lang="es-ES" sz="2700" dirty="0">
                <a:latin typeface="Arial" panose="020B0604020202020204" pitchFamily="34" charset="0"/>
                <a:cs typeface="Arial" panose="020B0604020202020204" pitchFamily="34" charset="0"/>
              </a:rPr>
              <a:t>Facultad de Contaduría y Administración, Campus I </a:t>
            </a:r>
            <a:r>
              <a:rPr lang="es-MX" sz="2700" dirty="0">
                <a:latin typeface="Arial" panose="020B0604020202020204" pitchFamily="34" charset="0"/>
                <a:cs typeface="Arial" panose="020B0604020202020204" pitchFamily="34" charset="0"/>
              </a:rPr>
              <a:t/>
            </a:r>
            <a:br>
              <a:rPr lang="es-MX" sz="2700" dirty="0">
                <a:latin typeface="Arial" panose="020B0604020202020204" pitchFamily="34" charset="0"/>
                <a:cs typeface="Arial" panose="020B0604020202020204" pitchFamily="34" charset="0"/>
              </a:rPr>
            </a:br>
            <a:r>
              <a:rPr lang="es-ES" sz="2700" dirty="0">
                <a:latin typeface="Arial" panose="020B0604020202020204" pitchFamily="34" charset="0"/>
                <a:cs typeface="Arial" panose="020B0604020202020204" pitchFamily="34" charset="0"/>
              </a:rPr>
              <a:t>Sistemas Computacionales.</a:t>
            </a:r>
            <a:r>
              <a:rPr lang="es-ES" sz="4400" dirty="0"/>
              <a:t/>
            </a:r>
            <a:br>
              <a:rPr lang="es-ES" sz="4400" dirty="0"/>
            </a:br>
            <a:endParaRPr lang="es-MX" sz="4400" dirty="0">
              <a:latin typeface="Arial" panose="020B0604020202020204" pitchFamily="34" charset="0"/>
              <a:cs typeface="Arial" panose="020B0604020202020204" pitchFamily="34" charset="0"/>
            </a:endParaRP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76552" y="1797304"/>
            <a:ext cx="6740105" cy="4537715"/>
          </a:xfrm>
          <a:prstGeom prst="rect">
            <a:avLst/>
          </a:prstGeom>
        </p:spPr>
      </p:pic>
      <p:sp>
        <p:nvSpPr>
          <p:cNvPr id="10" name="Subtítulo 2"/>
          <p:cNvSpPr>
            <a:spLocks noGrp="1"/>
          </p:cNvSpPr>
          <p:nvPr>
            <p:ph type="subTitle" idx="1"/>
          </p:nvPr>
        </p:nvSpPr>
        <p:spPr>
          <a:xfrm>
            <a:off x="477591" y="1970468"/>
            <a:ext cx="5686023" cy="3965306"/>
          </a:xfrm>
        </p:spPr>
        <p:txBody>
          <a:bodyPr>
            <a:normAutofit lnSpcReduction="10000"/>
          </a:bodyPr>
          <a:lstStyle/>
          <a:p>
            <a:pPr algn="ctr"/>
            <a:endParaRPr lang="es-ES" dirty="0" smtClean="0"/>
          </a:p>
          <a:p>
            <a:pPr algn="ctr"/>
            <a:endParaRPr lang="es-ES" dirty="0"/>
          </a:p>
          <a:p>
            <a:pPr algn="ctr"/>
            <a:endParaRPr lang="es-ES" dirty="0"/>
          </a:p>
          <a:p>
            <a:pPr algn="ctr"/>
            <a:r>
              <a:rPr lang="es-ES" sz="2800" dirty="0"/>
              <a:t>Recorrido de árboles</a:t>
            </a:r>
          </a:p>
          <a:p>
            <a:pPr algn="ctr"/>
            <a:endParaRPr lang="es-ES" sz="2300" dirty="0" smtClean="0"/>
          </a:p>
          <a:p>
            <a:pPr algn="ctr"/>
            <a:r>
              <a:rPr lang="es-ES" sz="2300" dirty="0" smtClean="0"/>
              <a:t/>
            </a:r>
            <a:br>
              <a:rPr lang="es-ES" sz="2300" dirty="0" smtClean="0"/>
            </a:br>
            <a:r>
              <a:rPr lang="es-ES" sz="2300" dirty="0" smtClean="0"/>
              <a:t>Alumno: </a:t>
            </a:r>
          </a:p>
          <a:p>
            <a:pPr algn="ctr"/>
            <a:r>
              <a:rPr lang="es-ES" sz="2300" dirty="0" smtClean="0"/>
              <a:t>Freddy Serrano Ochoa</a:t>
            </a:r>
          </a:p>
          <a:p>
            <a:pPr algn="ctr"/>
            <a:r>
              <a:rPr lang="es-ES" dirty="0" smtClean="0"/>
              <a:t/>
            </a:r>
            <a:br>
              <a:rPr lang="es-ES" dirty="0" smtClean="0"/>
            </a:br>
            <a:r>
              <a:rPr lang="es-ES" dirty="0" smtClean="0"/>
              <a:t> </a:t>
            </a:r>
            <a:endParaRPr lang="es-MX" dirty="0" smtClean="0"/>
          </a:p>
          <a:p>
            <a:pPr algn="ctr"/>
            <a:endParaRPr lang="es-MX" dirty="0"/>
          </a:p>
        </p:txBody>
      </p:sp>
    </p:spTree>
    <p:extLst>
      <p:ext uri="{BB962C8B-B14F-4D97-AF65-F5344CB8AC3E}">
        <p14:creationId xmlns:p14="http://schemas.microsoft.com/office/powerpoint/2010/main" val="411686092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402465" y="309094"/>
            <a:ext cx="10820400" cy="6104586"/>
          </a:xfrm>
        </p:spPr>
        <p:txBody>
          <a:bodyPr>
            <a:normAutofit fontScale="92500" lnSpcReduction="10000"/>
          </a:bodyPr>
          <a:lstStyle/>
          <a:p>
            <a:pPr marL="0" indent="0">
              <a:buNone/>
            </a:pPr>
            <a:r>
              <a:rPr lang="es-MX" dirty="0">
                <a:latin typeface="Arial" panose="020B0604020202020204" pitchFamily="34" charset="0"/>
                <a:cs typeface="Arial" panose="020B0604020202020204" pitchFamily="34" charset="0"/>
              </a:rPr>
              <a:t>Un árbol binario puede declararse de varias maneras. Algunas de ellas son:</a:t>
            </a:r>
          </a:p>
          <a:p>
            <a:pPr marL="0" indent="0">
              <a:buNone/>
            </a:pPr>
            <a:r>
              <a:rPr lang="es-MX" dirty="0" smtClean="0">
                <a:latin typeface="Arial" panose="020B0604020202020204" pitchFamily="34" charset="0"/>
                <a:cs typeface="Arial" panose="020B0604020202020204" pitchFamily="34" charset="0"/>
              </a:rPr>
              <a:t>Estructura </a:t>
            </a:r>
            <a:r>
              <a:rPr lang="es-MX" dirty="0">
                <a:latin typeface="Arial" panose="020B0604020202020204" pitchFamily="34" charset="0"/>
                <a:cs typeface="Arial" panose="020B0604020202020204" pitchFamily="34" charset="0"/>
              </a:rPr>
              <a:t>con manejo de memoria dinámica, siendo el puntero que apunta al árbol de tipo tArbol</a:t>
            </a:r>
            <a:r>
              <a:rPr lang="es-MX" dirty="0" smtClean="0">
                <a:latin typeface="Arial" panose="020B0604020202020204" pitchFamily="34" charset="0"/>
                <a:cs typeface="Arial" panose="020B0604020202020204" pitchFamily="34" charset="0"/>
              </a:rPr>
              <a:t>:</a:t>
            </a:r>
            <a:endParaRPr lang="es-MX" dirty="0">
              <a:latin typeface="Arial" panose="020B0604020202020204" pitchFamily="34" charset="0"/>
              <a:cs typeface="Arial" panose="020B0604020202020204" pitchFamily="34" charset="0"/>
            </a:endParaRPr>
          </a:p>
          <a:p>
            <a:pPr marL="0" indent="0">
              <a:buNone/>
            </a:pPr>
            <a:r>
              <a:rPr lang="es-MX" dirty="0">
                <a:latin typeface="Arial" panose="020B0604020202020204" pitchFamily="34" charset="0"/>
                <a:cs typeface="Arial" panose="020B0604020202020204" pitchFamily="34" charset="0"/>
              </a:rPr>
              <a:t>typedef struct nodo {</a:t>
            </a:r>
          </a:p>
          <a:p>
            <a:pPr marL="0" indent="0">
              <a:buNone/>
            </a:pPr>
            <a:r>
              <a:rPr lang="es-MX" dirty="0" smtClean="0">
                <a:latin typeface="Arial" panose="020B0604020202020204" pitchFamily="34" charset="0"/>
                <a:cs typeface="Arial" panose="020B0604020202020204" pitchFamily="34" charset="0"/>
              </a:rPr>
              <a:t>    </a:t>
            </a:r>
            <a:r>
              <a:rPr lang="es-MX" dirty="0">
                <a:latin typeface="Arial" panose="020B0604020202020204" pitchFamily="34" charset="0"/>
                <a:cs typeface="Arial" panose="020B0604020202020204" pitchFamily="34" charset="0"/>
              </a:rPr>
              <a:t>int clave;</a:t>
            </a:r>
          </a:p>
          <a:p>
            <a:pPr marL="0" indent="0">
              <a:buNone/>
            </a:pPr>
            <a:r>
              <a:rPr lang="es-MX" dirty="0">
                <a:latin typeface="Arial" panose="020B0604020202020204" pitchFamily="34" charset="0"/>
                <a:cs typeface="Arial" panose="020B0604020202020204" pitchFamily="34" charset="0"/>
              </a:rPr>
              <a:t>    struct nodo *izdo, *dcho;</a:t>
            </a:r>
          </a:p>
          <a:p>
            <a:pPr marL="0" indent="0">
              <a:buNone/>
            </a:pPr>
            <a:r>
              <a:rPr lang="es-MX" dirty="0">
                <a:latin typeface="Arial" panose="020B0604020202020204" pitchFamily="34" charset="0"/>
                <a:cs typeface="Arial" panose="020B0604020202020204" pitchFamily="34" charset="0"/>
              </a:rPr>
              <a:t>}Nodo</a:t>
            </a:r>
            <a:r>
              <a:rPr lang="es-MX" dirty="0" smtClean="0">
                <a:latin typeface="Arial" panose="020B0604020202020204" pitchFamily="34" charset="0"/>
                <a:cs typeface="Arial" panose="020B0604020202020204" pitchFamily="34" charset="0"/>
              </a:rPr>
              <a:t>;</a:t>
            </a:r>
            <a:endParaRPr lang="es-MX" dirty="0">
              <a:latin typeface="Arial" panose="020B0604020202020204" pitchFamily="34" charset="0"/>
              <a:cs typeface="Arial" panose="020B0604020202020204" pitchFamily="34" charset="0"/>
            </a:endParaRPr>
          </a:p>
          <a:p>
            <a:pPr marL="0" indent="0">
              <a:buNone/>
            </a:pPr>
            <a:endParaRPr lang="es-MX" dirty="0" smtClean="0">
              <a:latin typeface="Arial" panose="020B0604020202020204" pitchFamily="34" charset="0"/>
              <a:cs typeface="Arial" panose="020B0604020202020204" pitchFamily="34" charset="0"/>
            </a:endParaRPr>
          </a:p>
          <a:p>
            <a:pPr marL="0" indent="0">
              <a:buNone/>
            </a:pPr>
            <a:r>
              <a:rPr lang="es-MX" dirty="0" smtClean="0">
                <a:latin typeface="Arial" panose="020B0604020202020204" pitchFamily="34" charset="0"/>
                <a:cs typeface="Arial" panose="020B0604020202020204" pitchFamily="34" charset="0"/>
              </a:rPr>
              <a:t>Estructura </a:t>
            </a:r>
            <a:r>
              <a:rPr lang="es-MX" dirty="0">
                <a:latin typeface="Arial" panose="020B0604020202020204" pitchFamily="34" charset="0"/>
                <a:cs typeface="Arial" panose="020B0604020202020204" pitchFamily="34" charset="0"/>
              </a:rPr>
              <a:t>con arreglo </a:t>
            </a:r>
            <a:r>
              <a:rPr lang="es-MX" dirty="0" smtClean="0">
                <a:latin typeface="Arial" panose="020B0604020202020204" pitchFamily="34" charset="0"/>
                <a:cs typeface="Arial" panose="020B0604020202020204" pitchFamily="34" charset="0"/>
              </a:rPr>
              <a:t>indexado:</a:t>
            </a:r>
          </a:p>
          <a:p>
            <a:pPr marL="0" indent="0">
              <a:buNone/>
            </a:pPr>
            <a:endParaRPr lang="es-MX" dirty="0" smtClean="0">
              <a:latin typeface="Arial" panose="020B0604020202020204" pitchFamily="34" charset="0"/>
              <a:cs typeface="Arial" panose="020B0604020202020204" pitchFamily="34" charset="0"/>
            </a:endParaRPr>
          </a:p>
          <a:p>
            <a:pPr marL="0" indent="0">
              <a:buNone/>
            </a:pPr>
            <a:r>
              <a:rPr lang="es-MX" dirty="0" smtClean="0">
                <a:latin typeface="Arial" panose="020B0604020202020204" pitchFamily="34" charset="0"/>
                <a:cs typeface="Arial" panose="020B0604020202020204" pitchFamily="34" charset="0"/>
              </a:rPr>
              <a:t>typedef </a:t>
            </a:r>
            <a:r>
              <a:rPr lang="es-MX" dirty="0">
                <a:latin typeface="Arial" panose="020B0604020202020204" pitchFamily="34" charset="0"/>
                <a:cs typeface="Arial" panose="020B0604020202020204" pitchFamily="34" charset="0"/>
              </a:rPr>
              <a:t>struct tArbol</a:t>
            </a:r>
          </a:p>
          <a:p>
            <a:pPr marL="0" indent="0">
              <a:buNone/>
            </a:pPr>
            <a:r>
              <a:rPr lang="es-MX" dirty="0">
                <a:latin typeface="Arial" panose="020B0604020202020204" pitchFamily="34" charset="0"/>
                <a:cs typeface="Arial" panose="020B0604020202020204" pitchFamily="34" charset="0"/>
              </a:rPr>
              <a:t>{</a:t>
            </a:r>
          </a:p>
          <a:p>
            <a:pPr marL="0" indent="0">
              <a:buNone/>
            </a:pPr>
            <a:r>
              <a:rPr lang="es-MX" dirty="0">
                <a:latin typeface="Arial" panose="020B0604020202020204" pitchFamily="34" charset="0"/>
                <a:cs typeface="Arial" panose="020B0604020202020204" pitchFamily="34" charset="0"/>
              </a:rPr>
              <a:t>  int clave;</a:t>
            </a:r>
          </a:p>
          <a:p>
            <a:pPr marL="0" indent="0">
              <a:buNone/>
            </a:pPr>
            <a:r>
              <a:rPr lang="es-MX" dirty="0">
                <a:latin typeface="Arial" panose="020B0604020202020204" pitchFamily="34" charset="0"/>
                <a:cs typeface="Arial" panose="020B0604020202020204" pitchFamily="34" charset="0"/>
              </a:rPr>
              <a:t>  tArbol hIzquierdo, hDerecho;</a:t>
            </a:r>
          </a:p>
          <a:p>
            <a:pPr marL="0" indent="0">
              <a:buNone/>
            </a:pPr>
            <a:r>
              <a:rPr lang="es-MX" dirty="0">
                <a:latin typeface="Arial" panose="020B0604020202020204" pitchFamily="34" charset="0"/>
                <a:cs typeface="Arial" panose="020B0604020202020204" pitchFamily="34" charset="0"/>
              </a:rPr>
              <a:t>} tArbol;</a:t>
            </a:r>
          </a:p>
          <a:p>
            <a:pPr marL="0" indent="0">
              <a:buNone/>
            </a:pPr>
            <a:r>
              <a:rPr lang="es-MX" dirty="0">
                <a:latin typeface="Arial" panose="020B0604020202020204" pitchFamily="34" charset="0"/>
                <a:cs typeface="Arial" panose="020B0604020202020204" pitchFamily="34" charset="0"/>
              </a:rPr>
              <a:t>tArbol árbol[NUMERO_DE_NODOS];</a:t>
            </a:r>
          </a:p>
        </p:txBody>
      </p:sp>
    </p:spTree>
    <p:extLst>
      <p:ext uri="{BB962C8B-B14F-4D97-AF65-F5344CB8AC3E}">
        <p14:creationId xmlns:p14="http://schemas.microsoft.com/office/powerpoint/2010/main" val="721596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037268" y="0"/>
            <a:ext cx="8610600" cy="1293028"/>
          </a:xfrm>
        </p:spPr>
        <p:txBody>
          <a:bodyPr/>
          <a:lstStyle/>
          <a:p>
            <a:pPr algn="ctr"/>
            <a:r>
              <a:rPr lang="es-MX" dirty="0" smtClean="0"/>
              <a:t>CONCLUCION</a:t>
            </a:r>
            <a:endParaRPr lang="es-MX" dirty="0"/>
          </a:p>
        </p:txBody>
      </p:sp>
      <p:sp>
        <p:nvSpPr>
          <p:cNvPr id="3" name="Marcador de contenido 2"/>
          <p:cNvSpPr>
            <a:spLocks noGrp="1"/>
          </p:cNvSpPr>
          <p:nvPr>
            <p:ph idx="1"/>
          </p:nvPr>
        </p:nvSpPr>
        <p:spPr>
          <a:xfrm>
            <a:off x="531253" y="1004553"/>
            <a:ext cx="10820400" cy="5445952"/>
          </a:xfrm>
        </p:spPr>
        <p:txBody>
          <a:bodyPr>
            <a:normAutofit fontScale="92500"/>
          </a:bodyPr>
          <a:lstStyle/>
          <a:p>
            <a:pPr marL="0" indent="0" algn="just">
              <a:buNone/>
            </a:pPr>
            <a:r>
              <a:rPr lang="es-MX" dirty="0"/>
              <a:t>Los arboles corresponden a una de las subclases de grafos de uso mas amplio, particularmente en </a:t>
            </a:r>
            <a:r>
              <a:rPr lang="es-MX" dirty="0" smtClean="0"/>
              <a:t>computación. </a:t>
            </a:r>
            <a:r>
              <a:rPr lang="es-MX" dirty="0"/>
              <a:t>Los grafos se pueden clasificar en dos grupos: dirigidos y no dirigidos. </a:t>
            </a:r>
            <a:endParaRPr lang="es-MX" dirty="0" smtClean="0"/>
          </a:p>
          <a:p>
            <a:pPr marL="0" indent="0" algn="just">
              <a:buNone/>
            </a:pPr>
            <a:r>
              <a:rPr lang="es-MX" dirty="0" smtClean="0"/>
              <a:t>Los </a:t>
            </a:r>
            <a:r>
              <a:rPr lang="es-MX" dirty="0"/>
              <a:t>arboles forman parte de los no dirigidos. Sirven para organizar y relacionar datos en una base de datos, por ejemplo. Esto permite realizar operaciones de manera eficiente. Por ejemplo, un </a:t>
            </a:r>
            <a:r>
              <a:rPr lang="es-MX" dirty="0" smtClean="0"/>
              <a:t>árbol </a:t>
            </a:r>
            <a:r>
              <a:rPr lang="es-MX" dirty="0"/>
              <a:t>de </a:t>
            </a:r>
            <a:r>
              <a:rPr lang="es-MX" dirty="0" smtClean="0"/>
              <a:t>definición jerárquica </a:t>
            </a:r>
            <a:r>
              <a:rPr lang="es-MX" dirty="0"/>
              <a:t>se utiliza para configurar una base de </a:t>
            </a:r>
            <a:r>
              <a:rPr lang="es-MX" dirty="0" smtClean="0"/>
              <a:t>datos</a:t>
            </a:r>
            <a:r>
              <a:rPr lang="es-MX" dirty="0"/>
              <a:t> para los registros de libros existentes en diversas bibliotecas</a:t>
            </a:r>
            <a:r>
              <a:rPr lang="es-MX" dirty="0" smtClean="0"/>
              <a:t>. </a:t>
            </a:r>
          </a:p>
          <a:p>
            <a:pPr marL="0" indent="0" algn="just">
              <a:buNone/>
            </a:pPr>
            <a:r>
              <a:rPr lang="es-MX" dirty="0" smtClean="0"/>
              <a:t>En </a:t>
            </a:r>
            <a:r>
              <a:rPr lang="es-MX" dirty="0"/>
              <a:t>general, la diferencia entre </a:t>
            </a:r>
            <a:r>
              <a:rPr lang="es-MX" dirty="0" smtClean="0"/>
              <a:t>pre-orden</a:t>
            </a:r>
            <a:r>
              <a:rPr lang="es-MX" dirty="0"/>
              <a:t>, </a:t>
            </a:r>
            <a:r>
              <a:rPr lang="es-MX" dirty="0" smtClean="0"/>
              <a:t>in-orden </a:t>
            </a:r>
            <a:r>
              <a:rPr lang="es-MX" dirty="0"/>
              <a:t>y </a:t>
            </a:r>
            <a:r>
              <a:rPr lang="es-MX" dirty="0" smtClean="0"/>
              <a:t>post-orden </a:t>
            </a:r>
            <a:r>
              <a:rPr lang="es-MX" dirty="0"/>
              <a:t>es cuándo se recorre la raíz. En los tres, se recorre primero el sub-árbol izquierdo y luego el derecho.</a:t>
            </a:r>
          </a:p>
          <a:p>
            <a:pPr algn="just"/>
            <a:r>
              <a:rPr lang="es-MX" dirty="0"/>
              <a:t>En </a:t>
            </a:r>
            <a:r>
              <a:rPr lang="es-MX" dirty="0" smtClean="0"/>
              <a:t>pre-orden</a:t>
            </a:r>
            <a:r>
              <a:rPr lang="es-MX" dirty="0"/>
              <a:t>, la raíz se recorre antes que los recorridos de los subárboles izquierdo y </a:t>
            </a:r>
            <a:r>
              <a:rPr lang="es-MX" dirty="0" smtClean="0"/>
              <a:t>derecho.</a:t>
            </a:r>
            <a:endParaRPr lang="es-MX" dirty="0"/>
          </a:p>
          <a:p>
            <a:pPr algn="just"/>
            <a:r>
              <a:rPr lang="es-MX" dirty="0"/>
              <a:t>En </a:t>
            </a:r>
            <a:r>
              <a:rPr lang="es-MX" dirty="0" smtClean="0"/>
              <a:t>in-orden</a:t>
            </a:r>
            <a:r>
              <a:rPr lang="es-MX" dirty="0"/>
              <a:t>, la raíz se recorre entre los recorridos de los árboles izquierdo y </a:t>
            </a:r>
            <a:r>
              <a:rPr lang="es-MX" dirty="0" smtClean="0"/>
              <a:t>derecho</a:t>
            </a:r>
            <a:r>
              <a:rPr lang="es-MX" dirty="0"/>
              <a:t>.</a:t>
            </a:r>
          </a:p>
          <a:p>
            <a:pPr algn="just"/>
            <a:r>
              <a:rPr lang="es-MX" dirty="0"/>
              <a:t>En </a:t>
            </a:r>
            <a:r>
              <a:rPr lang="es-MX" dirty="0" smtClean="0"/>
              <a:t>post-orden</a:t>
            </a:r>
            <a:r>
              <a:rPr lang="es-MX" dirty="0"/>
              <a:t>, la raíz se recorre después de los recorridos por el subárbol izquierdo y el </a:t>
            </a:r>
            <a:r>
              <a:rPr lang="es-MX" dirty="0" smtClean="0"/>
              <a:t>derecho.</a:t>
            </a:r>
            <a:endParaRPr lang="es-MX" dirty="0"/>
          </a:p>
          <a:p>
            <a:pPr algn="just"/>
            <a:r>
              <a:rPr lang="es-MX" dirty="0" smtClean="0"/>
              <a:t>Pre-orden </a:t>
            </a:r>
            <a:r>
              <a:rPr lang="es-MX" dirty="0"/>
              <a:t>(antes), </a:t>
            </a:r>
            <a:r>
              <a:rPr lang="es-MX" dirty="0" smtClean="0"/>
              <a:t>in-orden </a:t>
            </a:r>
            <a:r>
              <a:rPr lang="es-MX" dirty="0"/>
              <a:t>(en medio), </a:t>
            </a:r>
            <a:r>
              <a:rPr lang="es-MX" dirty="0" smtClean="0"/>
              <a:t>post-orden </a:t>
            </a:r>
            <a:r>
              <a:rPr lang="es-MX" dirty="0"/>
              <a:t>(después).</a:t>
            </a:r>
          </a:p>
          <a:p>
            <a:pPr marL="0" indent="0">
              <a:buNone/>
            </a:pPr>
            <a:endParaRPr lang="es-MX" dirty="0"/>
          </a:p>
        </p:txBody>
      </p:sp>
    </p:spTree>
    <p:extLst>
      <p:ext uri="{BB962C8B-B14F-4D97-AF65-F5344CB8AC3E}">
        <p14:creationId xmlns:p14="http://schemas.microsoft.com/office/powerpoint/2010/main" val="20193833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5657045" y="571822"/>
            <a:ext cx="5998335" cy="3665327"/>
          </a:xfrm>
        </p:spPr>
        <p:txBody>
          <a:bodyPr>
            <a:normAutofit/>
          </a:bodyPr>
          <a:lstStyle/>
          <a:p>
            <a:pPr marL="0" indent="0" algn="just">
              <a:buNone/>
            </a:pPr>
            <a:r>
              <a:rPr lang="es-MX" sz="2000" dirty="0">
                <a:latin typeface="Arial" panose="020B0604020202020204" pitchFamily="34" charset="0"/>
                <a:cs typeface="Arial" panose="020B0604020202020204" pitchFamily="34" charset="0"/>
              </a:rPr>
              <a:t>En ciencias de la computación, el recorrido de árboles refiere al proceso de visitar de una manera sistemática, exactamente una vez, cada nodo en una estructura de datos de árbol (examinando y/o actualizando los datos en los nodos). Tales recorridos están clasificados por el orden en el cual son visitados los nodos. Los siguientes algoritmos son descritos para un árbol binario, pero también pueden ser generalizados a otros árboles.</a:t>
            </a:r>
          </a:p>
        </p:txBody>
      </p:sp>
      <p:pic>
        <p:nvPicPr>
          <p:cNvPr id="1026" name="Picture 2" descr="http://etherpad.proyectolatin.org/up/ae60fc53c0bb3daf4a8f6aef8aff8ad6.png"/>
          <p:cNvPicPr>
            <a:picLocks noChangeAspect="1" noChangeArrowheads="1"/>
          </p:cNvPicPr>
          <p:nvPr/>
        </p:nvPicPr>
        <p:blipFill rotWithShape="1">
          <a:blip r:embed="rId2">
            <a:extLst>
              <a:ext uri="{28A0092B-C50C-407E-A947-70E740481C1C}">
                <a14:useLocalDpi xmlns:a14="http://schemas.microsoft.com/office/drawing/2010/main" val="0"/>
              </a:ext>
            </a:extLst>
          </a:blip>
          <a:srcRect b="7001"/>
          <a:stretch/>
        </p:blipFill>
        <p:spPr bwMode="auto">
          <a:xfrm>
            <a:off x="1919980" y="3582361"/>
            <a:ext cx="8934450" cy="2728287"/>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270456" y="1107595"/>
            <a:ext cx="4855336" cy="707886"/>
          </a:xfrm>
          <a:prstGeom prst="rect">
            <a:avLst/>
          </a:prstGeom>
          <a:noFill/>
        </p:spPr>
        <p:txBody>
          <a:bodyPr wrap="square" rtlCol="0">
            <a:spAutoFit/>
          </a:bodyPr>
          <a:lstStyle/>
          <a:p>
            <a:r>
              <a:rPr lang="es-MX" sz="4000" dirty="0" smtClean="0"/>
              <a:t>¿Qué es un árbol?</a:t>
            </a:r>
            <a:endParaRPr lang="es-MX" sz="4000" dirty="0"/>
          </a:p>
        </p:txBody>
      </p:sp>
    </p:spTree>
    <p:extLst>
      <p:ext uri="{BB962C8B-B14F-4D97-AF65-F5344CB8AC3E}">
        <p14:creationId xmlns:p14="http://schemas.microsoft.com/office/powerpoint/2010/main" val="5287909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95599" y="481037"/>
            <a:ext cx="8610600" cy="1293028"/>
          </a:xfrm>
        </p:spPr>
        <p:txBody>
          <a:bodyPr/>
          <a:lstStyle/>
          <a:p>
            <a:r>
              <a:rPr lang="es-MX" dirty="0">
                <a:latin typeface="Arial" panose="020B0604020202020204" pitchFamily="34" charset="0"/>
                <a:cs typeface="Arial" panose="020B0604020202020204" pitchFamily="34" charset="0"/>
              </a:rPr>
              <a:t>¿Qué es un árbol binario?</a:t>
            </a:r>
            <a:endParaRPr lang="es-MX" dirty="0">
              <a:latin typeface="Arial" panose="020B0604020202020204" pitchFamily="34" charset="0"/>
              <a:cs typeface="Arial" panose="020B0604020202020204" pitchFamily="34" charset="0"/>
            </a:endParaRPr>
          </a:p>
        </p:txBody>
      </p:sp>
      <p:sp>
        <p:nvSpPr>
          <p:cNvPr id="3" name="Marcador de contenido 2"/>
          <p:cNvSpPr>
            <a:spLocks noGrp="1"/>
          </p:cNvSpPr>
          <p:nvPr>
            <p:ph idx="1"/>
          </p:nvPr>
        </p:nvSpPr>
        <p:spPr>
          <a:xfrm>
            <a:off x="729813" y="2446503"/>
            <a:ext cx="3578136" cy="2975503"/>
          </a:xfrm>
        </p:spPr>
        <p:txBody>
          <a:bodyPr/>
          <a:lstStyle/>
          <a:p>
            <a:pPr marL="0" indent="0" algn="just">
              <a:buNone/>
            </a:pPr>
            <a:r>
              <a:rPr lang="es-MX" dirty="0"/>
              <a:t>Un </a:t>
            </a:r>
            <a:r>
              <a:rPr lang="es-MX" dirty="0" smtClean="0"/>
              <a:t>árbol binario es </a:t>
            </a:r>
            <a:r>
              <a:rPr lang="es-MX" dirty="0"/>
              <a:t>aquel es el que cada elemento apunta como máximo a otros 2 elementos, comúnmente llamados hijo izquierdo y hijo derecho.</a:t>
            </a:r>
            <a:endParaRPr lang="es-MX" dirty="0"/>
          </a:p>
        </p:txBody>
      </p:sp>
      <p:pic>
        <p:nvPicPr>
          <p:cNvPr id="1026" name="Picture 2" descr="http://3.bp.blogspot.com/-tXTBNV5H0e8/ULE5_WLxcmI/AAAAAAAAAcA/doRqg-y69Pw/s1600/arbolBinario.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0298" y="1774065"/>
            <a:ext cx="4647195" cy="413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10610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436512" y="764373"/>
            <a:ext cx="3762777" cy="1270489"/>
          </a:xfrm>
        </p:spPr>
        <p:txBody>
          <a:bodyPr/>
          <a:lstStyle/>
          <a:p>
            <a:pPr algn="ctr"/>
            <a:r>
              <a:rPr lang="es-MX" dirty="0"/>
              <a:t>Recorridos</a:t>
            </a:r>
            <a:br>
              <a:rPr lang="es-MX" dirty="0"/>
            </a:br>
            <a:endParaRPr lang="es-MX" dirty="0"/>
          </a:p>
        </p:txBody>
      </p:sp>
      <p:sp>
        <p:nvSpPr>
          <p:cNvPr id="3" name="Marcador de contenido 2"/>
          <p:cNvSpPr>
            <a:spLocks noGrp="1"/>
          </p:cNvSpPr>
          <p:nvPr>
            <p:ph idx="1"/>
          </p:nvPr>
        </p:nvSpPr>
        <p:spPr/>
        <p:txBody>
          <a:bodyPr>
            <a:noAutofit/>
          </a:bodyPr>
          <a:lstStyle/>
          <a:p>
            <a:pPr marL="0" indent="0" algn="just">
              <a:buNone/>
            </a:pPr>
            <a:r>
              <a:rPr lang="es-MX" sz="1600" dirty="0">
                <a:latin typeface="Arial" panose="020B0604020202020204" pitchFamily="34" charset="0"/>
                <a:cs typeface="Arial" panose="020B0604020202020204" pitchFamily="34" charset="0"/>
              </a:rPr>
              <a:t>Comparado a las estructuras de datos lineales como las listas enlazadas y arreglos unidimensionales, que tienen un método canónico de recorrido, las estructuras arborescentes pueden ser recorridas de muchas maneras diferentes. Comenzando en la raíz de un árbol binario, hay tres pasos principales que pueden ser realizados y el orden en la cual son realizados define el tipo de recorrido. Estos pasos (en ningún orden particular) son: ejecución de una acción en el nodo actual (referido como “visitando” el nodo), recorriendo al nodo hijo de la izquierda, y recorriendo al nodo hijo de la derecha. Así el proceso más fácilmente descrito a través de la recursión.</a:t>
            </a:r>
          </a:p>
          <a:p>
            <a:pPr marL="0" indent="0" algn="just">
              <a:buNone/>
            </a:pPr>
            <a:endParaRPr lang="es-MX" sz="1600" dirty="0">
              <a:latin typeface="Arial" panose="020B0604020202020204" pitchFamily="34" charset="0"/>
              <a:cs typeface="Arial" panose="020B0604020202020204" pitchFamily="34" charset="0"/>
            </a:endParaRPr>
          </a:p>
          <a:p>
            <a:pPr marL="0" indent="0" algn="just">
              <a:buNone/>
            </a:pPr>
            <a:r>
              <a:rPr lang="es-MX" sz="1600" dirty="0">
                <a:latin typeface="Arial" panose="020B0604020202020204" pitchFamily="34" charset="0"/>
                <a:cs typeface="Arial" panose="020B0604020202020204" pitchFamily="34" charset="0"/>
              </a:rPr>
              <a:t>Los nombres dados para un estilo particular de recorrido vienen de la posición del elemento de raíz con respecto a los nodos izquierdo y derecho. Imagine que los nodos izquierdo y derecho son constantes en espacio, entonces el nodo raíz pudiera colocarse a la izquierda del nodo izquierdo (pre-orden), entre el nodo izquierdo y derecho (in-orden), o a la derecha del nodo derecho (post-orden).</a:t>
            </a:r>
          </a:p>
          <a:p>
            <a:pPr marL="0" indent="0" algn="just">
              <a:buNone/>
            </a:pPr>
            <a:endParaRPr lang="es-MX" sz="1600" dirty="0">
              <a:latin typeface="Arial" panose="020B0604020202020204" pitchFamily="34" charset="0"/>
              <a:cs typeface="Arial" panose="020B0604020202020204" pitchFamily="34" charset="0"/>
            </a:endParaRPr>
          </a:p>
          <a:p>
            <a:pPr marL="0" indent="0" algn="just">
              <a:buNone/>
            </a:pPr>
            <a:r>
              <a:rPr lang="es-MX" sz="1600" dirty="0">
                <a:latin typeface="Arial" panose="020B0604020202020204" pitchFamily="34" charset="0"/>
                <a:cs typeface="Arial" panose="020B0604020202020204" pitchFamily="34" charset="0"/>
              </a:rPr>
              <a:t>Con el fin de ilustrar, se asume que los nodos izquierdos tienen siempre prioridad sobre los nodos derechos. Este ordenamiento puede ser invertido mientras el mismo orden sea asumido para todos los métodos de recorrido.</a:t>
            </a:r>
          </a:p>
        </p:txBody>
      </p:sp>
    </p:spTree>
    <p:extLst>
      <p:ext uri="{BB962C8B-B14F-4D97-AF65-F5344CB8AC3E}">
        <p14:creationId xmlns:p14="http://schemas.microsoft.com/office/powerpoint/2010/main" val="18154390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0456" y="103031"/>
            <a:ext cx="4653364" cy="6606688"/>
          </a:xfrm>
        </p:spPr>
        <p:txBody>
          <a:bodyPr>
            <a:normAutofit/>
          </a:bodyPr>
          <a:lstStyle/>
          <a:p>
            <a:pPr marL="0" indent="0" algn="just">
              <a:buNone/>
            </a:pPr>
            <a:r>
              <a:rPr lang="es-MX" dirty="0" smtClean="0">
                <a:latin typeface="Arial" panose="020B0604020202020204" pitchFamily="34" charset="0"/>
                <a:cs typeface="Arial" panose="020B0604020202020204" pitchFamily="34" charset="0"/>
              </a:rPr>
              <a:t>Vamos a crear un árbol partiendo de los siguientes números:</a:t>
            </a:r>
          </a:p>
          <a:p>
            <a:pPr marL="0" indent="0" algn="just">
              <a:buNone/>
            </a:pPr>
            <a:r>
              <a:rPr lang="es-MX" dirty="0" smtClean="0">
                <a:latin typeface="Arial" panose="020B0604020202020204" pitchFamily="34" charset="0"/>
                <a:cs typeface="Arial" panose="020B0604020202020204" pitchFamily="34" charset="0"/>
              </a:rPr>
              <a:t>30,15,11,2,35,5,40,0,31,21,26,50,42,7,1,34,6,13,45,17,60,16,75,19,29.</a:t>
            </a:r>
          </a:p>
          <a:p>
            <a:pPr marL="0" indent="0" algn="just">
              <a:buNone/>
            </a:pPr>
            <a:r>
              <a:rPr lang="es-MX" dirty="0" smtClean="0">
                <a:latin typeface="Arial" panose="020B0604020202020204" pitchFamily="34" charset="0"/>
                <a:cs typeface="Arial" panose="020B0604020202020204" pitchFamily="34" charset="0"/>
              </a:rPr>
              <a:t>Debemos de tomar en cuenta que si creamos un árbol las instrucciones cambiarían según el orden que deseamos llevar, como este es un ejemplo vamos a ir explicando </a:t>
            </a:r>
            <a:r>
              <a:rPr lang="es-MX" b="1" dirty="0" smtClean="0">
                <a:latin typeface="Arial" panose="020B0604020202020204" pitchFamily="34" charset="0"/>
                <a:cs typeface="Arial" panose="020B0604020202020204" pitchFamily="34" charset="0"/>
              </a:rPr>
              <a:t>como</a:t>
            </a:r>
            <a:r>
              <a:rPr lang="es-MX" dirty="0" smtClean="0">
                <a:latin typeface="Arial" panose="020B0604020202020204" pitchFamily="34" charset="0"/>
                <a:cs typeface="Arial" panose="020B0604020202020204" pitchFamily="34" charset="0"/>
              </a:rPr>
              <a:t> funciona cada orden establecido.</a:t>
            </a:r>
          </a:p>
          <a:p>
            <a:pPr marL="0" indent="0" algn="just">
              <a:buNone/>
            </a:pPr>
            <a:r>
              <a:rPr lang="es-MX" dirty="0" smtClean="0">
                <a:latin typeface="Arial" panose="020B0604020202020204" pitchFamily="34" charset="0"/>
                <a:cs typeface="Arial" panose="020B0604020202020204" pitchFamily="34" charset="0"/>
              </a:rPr>
              <a:t>Empezando</a:t>
            </a:r>
            <a:r>
              <a:rPr lang="es-MX" b="1" dirty="0" smtClean="0">
                <a:latin typeface="Arial" panose="020B0604020202020204" pitchFamily="34" charset="0"/>
                <a:cs typeface="Arial" panose="020B0604020202020204" pitchFamily="34" charset="0"/>
              </a:rPr>
              <a:t> </a:t>
            </a:r>
            <a:r>
              <a:rPr lang="es-MX" dirty="0" smtClean="0">
                <a:latin typeface="Arial" panose="020B0604020202020204" pitchFamily="34" charset="0"/>
                <a:cs typeface="Arial" panose="020B0604020202020204" pitchFamily="34" charset="0"/>
              </a:rPr>
              <a:t>a explicar por como ordenar el árbol de forma que siga los parámetros de menor a mayor correspondiente a los números que se nos otorgo, así sabremos como tomar en cuenta el orden de cada uno.</a:t>
            </a:r>
            <a:endParaRPr lang="es-MX" dirty="0" smtClean="0"/>
          </a:p>
          <a:p>
            <a:pPr marL="0" indent="0">
              <a:buNone/>
            </a:pPr>
            <a:endParaRPr lang="es-MX" dirty="0"/>
          </a:p>
        </p:txBody>
      </p:sp>
      <p:pic>
        <p:nvPicPr>
          <p:cNvPr id="2" name="orden de arb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90185" y="2158531"/>
            <a:ext cx="6314100" cy="4474559"/>
          </a:xfrm>
          <a:prstGeom prst="rect">
            <a:avLst/>
          </a:prstGeom>
        </p:spPr>
      </p:pic>
      <p:sp>
        <p:nvSpPr>
          <p:cNvPr id="5" name="CuadroTexto 4"/>
          <p:cNvSpPr txBox="1"/>
          <p:nvPr/>
        </p:nvSpPr>
        <p:spPr>
          <a:xfrm>
            <a:off x="4985850" y="404205"/>
            <a:ext cx="6903076" cy="1754326"/>
          </a:xfrm>
          <a:prstGeom prst="rect">
            <a:avLst/>
          </a:prstGeom>
          <a:noFill/>
        </p:spPr>
        <p:txBody>
          <a:bodyPr wrap="square" rtlCol="0">
            <a:spAutoFit/>
          </a:bodyPr>
          <a:lstStyle/>
          <a:p>
            <a:r>
              <a:rPr lang="es-MX" dirty="0" smtClean="0"/>
              <a:t>Para comenzar se toma el 30 pues el primer numero dado, dependiendo del numero que sigue si es  mayor del numero base se pone del lado derecho, pero si el numero dado es menor que el numero base se pone del lado izquierdo y así consecutivamente, lo podremos a preciar en el siguiente video:</a:t>
            </a:r>
            <a:endParaRPr lang="es-MX" dirty="0"/>
          </a:p>
        </p:txBody>
      </p:sp>
    </p:spTree>
    <p:extLst>
      <p:ext uri="{BB962C8B-B14F-4D97-AF65-F5344CB8AC3E}">
        <p14:creationId xmlns:p14="http://schemas.microsoft.com/office/powerpoint/2010/main" val="11170581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idx="1"/>
          </p:nvPr>
        </p:nvSpPr>
        <p:spPr>
          <a:xfrm>
            <a:off x="157766" y="386367"/>
            <a:ext cx="11935496" cy="1146220"/>
          </a:xfrm>
        </p:spPr>
        <p:txBody>
          <a:bodyPr>
            <a:normAutofit/>
          </a:bodyPr>
          <a:lstStyle/>
          <a:p>
            <a:pPr marL="0" indent="0" algn="just">
              <a:buNone/>
            </a:pPr>
            <a:r>
              <a:rPr lang="es-MX" sz="2400" dirty="0" smtClean="0">
                <a:latin typeface="Arial" panose="020B0604020202020204" pitchFamily="34" charset="0"/>
                <a:cs typeface="Arial" panose="020B0604020202020204" pitchFamily="34" charset="0"/>
              </a:rPr>
              <a:t>Una vez ordenado el árbol vamos a  hacer el recorrido de las tres formas que podría haber. El primer recorrido que haremos es el Pre-orden </a:t>
            </a:r>
            <a:r>
              <a:rPr lang="es-MX" sz="2400" dirty="0">
                <a:latin typeface="Arial" panose="020B0604020202020204" pitchFamily="34" charset="0"/>
                <a:cs typeface="Arial" panose="020B0604020202020204" pitchFamily="34" charset="0"/>
              </a:rPr>
              <a:t>(raíz, izquierdo, derecho</a:t>
            </a:r>
            <a:r>
              <a:rPr lang="es-MX" sz="2400" dirty="0" smtClean="0">
                <a:latin typeface="Arial" panose="020B0604020202020204" pitchFamily="34" charset="0"/>
                <a:cs typeface="Arial" panose="020B0604020202020204" pitchFamily="34" charset="0"/>
              </a:rPr>
              <a:t>):</a:t>
            </a:r>
            <a:endParaRPr lang="es-MX" sz="2400" dirty="0">
              <a:latin typeface="Arial" panose="020B0604020202020204" pitchFamily="34" charset="0"/>
              <a:cs typeface="Arial" panose="020B0604020202020204" pitchFamily="34" charset="0"/>
            </a:endParaRPr>
          </a:p>
        </p:txBody>
      </p:sp>
      <p:pic>
        <p:nvPicPr>
          <p:cNvPr id="2" name="pre-orde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30332" y="1210614"/>
            <a:ext cx="7662930" cy="5486400"/>
          </a:xfrm>
          <a:prstGeom prst="rect">
            <a:avLst/>
          </a:prstGeom>
        </p:spPr>
      </p:pic>
      <p:sp>
        <p:nvSpPr>
          <p:cNvPr id="3" name="CuadroTexto 2"/>
          <p:cNvSpPr txBox="1"/>
          <p:nvPr/>
        </p:nvSpPr>
        <p:spPr>
          <a:xfrm>
            <a:off x="157766" y="4305682"/>
            <a:ext cx="4079383" cy="1908215"/>
          </a:xfrm>
          <a:prstGeom prst="rect">
            <a:avLst/>
          </a:prstGeom>
          <a:noFill/>
        </p:spPr>
        <p:txBody>
          <a:bodyPr wrap="square" rtlCol="0">
            <a:spAutoFit/>
          </a:bodyPr>
          <a:lstStyle/>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Visite la </a:t>
            </a:r>
            <a:r>
              <a:rPr lang="es-MX" sz="2000" dirty="0" smtClean="0">
                <a:latin typeface="Arial" panose="020B0604020202020204" pitchFamily="34" charset="0"/>
                <a:cs typeface="Arial" panose="020B0604020202020204" pitchFamily="34" charset="0"/>
              </a:rPr>
              <a:t>raíz</a:t>
            </a:r>
          </a:p>
          <a:p>
            <a:pPr algn="just"/>
            <a:endParaRPr lang="es-MX"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Atraviese el sub-árbol </a:t>
            </a:r>
            <a:r>
              <a:rPr lang="es-MX" sz="2000" dirty="0" smtClean="0">
                <a:latin typeface="Arial" panose="020B0604020202020204" pitchFamily="34" charset="0"/>
                <a:cs typeface="Arial" panose="020B0604020202020204" pitchFamily="34" charset="0"/>
              </a:rPr>
              <a:t>izquierdo</a:t>
            </a:r>
          </a:p>
          <a:p>
            <a:pPr algn="just"/>
            <a:endParaRPr lang="es-MX"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Atraviese el sub-árbol derecho</a:t>
            </a:r>
          </a:p>
          <a:p>
            <a:endParaRPr lang="es-MX" dirty="0"/>
          </a:p>
        </p:txBody>
      </p:sp>
      <p:sp>
        <p:nvSpPr>
          <p:cNvPr id="4" name="CuadroTexto 3"/>
          <p:cNvSpPr txBox="1"/>
          <p:nvPr/>
        </p:nvSpPr>
        <p:spPr>
          <a:xfrm>
            <a:off x="157766" y="1675253"/>
            <a:ext cx="4414234" cy="1908215"/>
          </a:xfrm>
          <a:prstGeom prst="rect">
            <a:avLst/>
          </a:prstGeom>
          <a:noFill/>
        </p:spPr>
        <p:txBody>
          <a:bodyPr wrap="square" rtlCol="0">
            <a:spAutoFit/>
          </a:bodyPr>
          <a:lstStyle/>
          <a:p>
            <a:pPr algn="just"/>
            <a:r>
              <a:rPr lang="es-MX" sz="2000" dirty="0">
                <a:latin typeface="Arial" panose="020B0604020202020204" pitchFamily="34" charset="0"/>
                <a:cs typeface="Arial" panose="020B0604020202020204" pitchFamily="34" charset="0"/>
              </a:rPr>
              <a:t>Para recorrer un árbol binario no vacío en pre-orden, hay que realizar las siguientes operaciones recursivamente en cada nodo, comenzando con el nodo de raíz:</a:t>
            </a:r>
          </a:p>
          <a:p>
            <a:endParaRPr lang="es-MX" dirty="0"/>
          </a:p>
        </p:txBody>
      </p:sp>
    </p:spTree>
    <p:extLst>
      <p:ext uri="{BB962C8B-B14F-4D97-AF65-F5344CB8AC3E}">
        <p14:creationId xmlns:p14="http://schemas.microsoft.com/office/powerpoint/2010/main" val="39286582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32008" y="1370633"/>
            <a:ext cx="4143778" cy="3897147"/>
          </a:xfrm>
        </p:spPr>
        <p:txBody>
          <a:bodyPr>
            <a:normAutofit/>
          </a:bodyPr>
          <a:lstStyle/>
          <a:p>
            <a:pPr marL="0" indent="0" algn="just">
              <a:buNone/>
            </a:pPr>
            <a:r>
              <a:rPr lang="es-MX" sz="2000" dirty="0" smtClean="0">
                <a:latin typeface="Arial" panose="020B0604020202020204" pitchFamily="34" charset="0"/>
                <a:cs typeface="Arial" panose="020B0604020202020204" pitchFamily="34" charset="0"/>
              </a:rPr>
              <a:t>Ya concluido el recorrido anterior, ahora explicaremos el recorrido In-orden </a:t>
            </a:r>
            <a:r>
              <a:rPr lang="es-MX" sz="2000" dirty="0">
                <a:latin typeface="Arial" panose="020B0604020202020204" pitchFamily="34" charset="0"/>
                <a:cs typeface="Arial" panose="020B0604020202020204" pitchFamily="34" charset="0"/>
              </a:rPr>
              <a:t>(izquierdo, raíz, derecho). </a:t>
            </a:r>
            <a:endParaRPr lang="es-MX" sz="2000" dirty="0" smtClean="0">
              <a:latin typeface="Arial" panose="020B0604020202020204" pitchFamily="34" charset="0"/>
              <a:cs typeface="Arial" panose="020B0604020202020204" pitchFamily="34" charset="0"/>
            </a:endParaRPr>
          </a:p>
          <a:p>
            <a:pPr marL="0" indent="0" algn="just">
              <a:buNone/>
            </a:pPr>
            <a:r>
              <a:rPr lang="es-MX" sz="2000" dirty="0" smtClean="0">
                <a:latin typeface="Arial" panose="020B0604020202020204" pitchFamily="34" charset="0"/>
                <a:cs typeface="Arial" panose="020B0604020202020204" pitchFamily="34" charset="0"/>
              </a:rPr>
              <a:t>Para </a:t>
            </a:r>
            <a:r>
              <a:rPr lang="es-MX" sz="2000" dirty="0">
                <a:latin typeface="Arial" panose="020B0604020202020204" pitchFamily="34" charset="0"/>
                <a:cs typeface="Arial" panose="020B0604020202020204" pitchFamily="34" charset="0"/>
              </a:rPr>
              <a:t>recorrer un árbol binario no vacío en </a:t>
            </a:r>
            <a:r>
              <a:rPr lang="es-MX" sz="2000" dirty="0" smtClean="0">
                <a:latin typeface="Arial" panose="020B0604020202020204" pitchFamily="34" charset="0"/>
                <a:cs typeface="Arial" panose="020B0604020202020204" pitchFamily="34" charset="0"/>
              </a:rPr>
              <a:t>in-orden </a:t>
            </a:r>
            <a:r>
              <a:rPr lang="es-MX" sz="2000" dirty="0">
                <a:latin typeface="Arial" panose="020B0604020202020204" pitchFamily="34" charset="0"/>
                <a:cs typeface="Arial" panose="020B0604020202020204" pitchFamily="34" charset="0"/>
              </a:rPr>
              <a:t>(simétrico), hay que realizar las siguientes operaciones recursivamente en cada nodo:</a:t>
            </a:r>
          </a:p>
          <a:p>
            <a:pPr algn="just"/>
            <a:r>
              <a:rPr lang="es-MX" sz="2000" dirty="0">
                <a:latin typeface="Arial" panose="020B0604020202020204" pitchFamily="34" charset="0"/>
                <a:cs typeface="Arial" panose="020B0604020202020204" pitchFamily="34" charset="0"/>
              </a:rPr>
              <a:t>Atraviese el sub-árbol izquierdo</a:t>
            </a:r>
          </a:p>
          <a:p>
            <a:pPr algn="just"/>
            <a:r>
              <a:rPr lang="es-MX" sz="2000" dirty="0">
                <a:latin typeface="Arial" panose="020B0604020202020204" pitchFamily="34" charset="0"/>
                <a:cs typeface="Arial" panose="020B0604020202020204" pitchFamily="34" charset="0"/>
              </a:rPr>
              <a:t>Visite la raíz</a:t>
            </a:r>
          </a:p>
          <a:p>
            <a:pPr algn="just"/>
            <a:r>
              <a:rPr lang="es-MX" sz="2000" dirty="0">
                <a:latin typeface="Arial" panose="020B0604020202020204" pitchFamily="34" charset="0"/>
                <a:cs typeface="Arial" panose="020B0604020202020204" pitchFamily="34" charset="0"/>
              </a:rPr>
              <a:t>Atraviese el sub-árbol derecho</a:t>
            </a:r>
          </a:p>
        </p:txBody>
      </p:sp>
      <p:pic>
        <p:nvPicPr>
          <p:cNvPr id="5" name="inorde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78817" y="147462"/>
            <a:ext cx="7824610" cy="6343490"/>
          </a:xfrm>
          <a:prstGeom prst="rect">
            <a:avLst/>
          </a:prstGeom>
        </p:spPr>
      </p:pic>
    </p:spTree>
    <p:extLst>
      <p:ext uri="{BB962C8B-B14F-4D97-AF65-F5344CB8AC3E}">
        <p14:creationId xmlns:p14="http://schemas.microsoft.com/office/powerpoint/2010/main" val="9234367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44886" y="1397358"/>
            <a:ext cx="4375598" cy="5460642"/>
          </a:xfrm>
        </p:spPr>
        <p:txBody>
          <a:bodyPr/>
          <a:lstStyle/>
          <a:p>
            <a:pPr marL="0" indent="0">
              <a:buNone/>
            </a:pPr>
            <a:r>
              <a:rPr lang="es-MX" dirty="0" smtClean="0"/>
              <a:t>Ahora empezaremos con el ultimo recorrido y es el Post-orden </a:t>
            </a:r>
            <a:r>
              <a:rPr lang="es-MX" dirty="0"/>
              <a:t>(izquierdo, derecho, raíz). </a:t>
            </a:r>
            <a:endParaRPr lang="es-MX" dirty="0" smtClean="0"/>
          </a:p>
          <a:p>
            <a:pPr marL="0" indent="0">
              <a:buNone/>
            </a:pPr>
            <a:r>
              <a:rPr lang="es-MX" dirty="0" smtClean="0"/>
              <a:t>Para </a:t>
            </a:r>
            <a:r>
              <a:rPr lang="es-MX" dirty="0"/>
              <a:t>recorrer un árbol binario no vacío en </a:t>
            </a:r>
            <a:r>
              <a:rPr lang="es-MX" dirty="0" smtClean="0"/>
              <a:t>post-orden</a:t>
            </a:r>
            <a:r>
              <a:rPr lang="es-MX" dirty="0"/>
              <a:t>, hay que realizar las siguientes operaciones recursivamente en cada nodo:</a:t>
            </a:r>
          </a:p>
          <a:p>
            <a:r>
              <a:rPr lang="es-MX" dirty="0"/>
              <a:t>Atraviese el sub-árbol izquierdo</a:t>
            </a:r>
          </a:p>
          <a:p>
            <a:r>
              <a:rPr lang="es-MX" dirty="0"/>
              <a:t>Atraviese el sub-árbol derecho</a:t>
            </a:r>
          </a:p>
          <a:p>
            <a:r>
              <a:rPr lang="es-MX" dirty="0"/>
              <a:t>Visite la raíz</a:t>
            </a:r>
          </a:p>
        </p:txBody>
      </p:sp>
      <p:pic>
        <p:nvPicPr>
          <p:cNvPr id="5" name="postorde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470" r="2978"/>
          <a:stretch/>
        </p:blipFill>
        <p:spPr>
          <a:xfrm>
            <a:off x="4224270" y="270455"/>
            <a:ext cx="7662930" cy="6323527"/>
          </a:xfrm>
          <a:prstGeom prst="rect">
            <a:avLst/>
          </a:prstGeom>
        </p:spPr>
      </p:pic>
    </p:spTree>
    <p:extLst>
      <p:ext uri="{BB962C8B-B14F-4D97-AF65-F5344CB8AC3E}">
        <p14:creationId xmlns:p14="http://schemas.microsoft.com/office/powerpoint/2010/main" val="16054544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202287" y="798490"/>
            <a:ext cx="9497096" cy="1293028"/>
          </a:xfrm>
        </p:spPr>
        <p:txBody>
          <a:bodyPr/>
          <a:lstStyle/>
          <a:p>
            <a:r>
              <a:rPr lang="es-MX" dirty="0" smtClean="0"/>
              <a:t>Programación de árbol binario</a:t>
            </a:r>
            <a:endParaRPr lang="es-MX" dirty="0"/>
          </a:p>
        </p:txBody>
      </p:sp>
      <p:sp>
        <p:nvSpPr>
          <p:cNvPr id="3" name="Marcador de contenido 2"/>
          <p:cNvSpPr>
            <a:spLocks noGrp="1"/>
          </p:cNvSpPr>
          <p:nvPr>
            <p:ph idx="1"/>
          </p:nvPr>
        </p:nvSpPr>
        <p:spPr>
          <a:xfrm>
            <a:off x="119129" y="2091518"/>
            <a:ext cx="11845343" cy="4025936"/>
          </a:xfrm>
        </p:spPr>
        <p:txBody>
          <a:bodyPr>
            <a:normAutofit/>
          </a:bodyPr>
          <a:lstStyle/>
          <a:p>
            <a:pPr marL="0" indent="0" algn="just">
              <a:buNone/>
            </a:pPr>
            <a:r>
              <a:rPr lang="es-MX" dirty="0"/>
              <a:t>En el caso de un árbol binario casi-completo (o un árbol completo), puede utilizarse un sencillo arreglo de enteros con tantas posiciones como nodos deba tener el árbol. La información de la ubicación del nodo en el árbol es implícita a cada posición del arreglo. Así, si un nodo está en la posición i, sus hijos se encuentran en las posiciones 2i+1 y 2i+2, mientras que su padre (si tiene), se encuentra en la posición truncamiento((i-1)/2) (suponiendo que la raíz está en la posición cero). Este método se beneficia de un almacenamiento más compacto y una mejor localidad de referencia, particularmente durante un recorrido en </a:t>
            </a:r>
            <a:r>
              <a:rPr lang="es-MX" dirty="0" smtClean="0"/>
              <a:t>pre-orden</a:t>
            </a:r>
            <a:r>
              <a:rPr lang="es-MX" dirty="0"/>
              <a:t>. La estructura para este caso sería por </a:t>
            </a:r>
            <a:r>
              <a:rPr lang="es-MX" dirty="0" smtClean="0"/>
              <a:t>tanto:</a:t>
            </a:r>
          </a:p>
          <a:p>
            <a:pPr marL="0" indent="0" algn="just">
              <a:buNone/>
            </a:pPr>
            <a:endParaRPr lang="es-MX" dirty="0"/>
          </a:p>
          <a:p>
            <a:pPr algn="just"/>
            <a:r>
              <a:rPr lang="es-MX" dirty="0"/>
              <a:t>int árbol[NUMERO_DE_NODOS];</a:t>
            </a:r>
          </a:p>
        </p:txBody>
      </p:sp>
    </p:spTree>
    <p:extLst>
      <p:ext uri="{BB962C8B-B14F-4D97-AF65-F5344CB8AC3E}">
        <p14:creationId xmlns:p14="http://schemas.microsoft.com/office/powerpoint/2010/main" val="2061041952"/>
      </p:ext>
    </p:extLst>
  </p:cSld>
  <p:clrMapOvr>
    <a:masterClrMapping/>
  </p:clrMapOvr>
  <p:timing>
    <p:tnLst>
      <p:par>
        <p:cTn id="1" dur="indefinite" restart="never" nodeType="tmRoot"/>
      </p:par>
    </p:tnLst>
  </p:timing>
</p:sld>
</file>

<file path=ppt/theme/theme1.xml><?xml version="1.0" encoding="utf-8"?>
<a:theme xmlns:a="http://schemas.openxmlformats.org/drawingml/2006/main" name="Estela de condensación">
  <a:themeElements>
    <a:clrScheme name="Estela de condensación">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Estela de condensación">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tela de condensación">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TM04033937[[fn=Estela de condensación]]</Template>
  <TotalTime>681</TotalTime>
  <Words>892</Words>
  <Application>Microsoft Office PowerPoint</Application>
  <PresentationFormat>Panorámica</PresentationFormat>
  <Paragraphs>68</Paragraphs>
  <Slides>11</Slides>
  <Notes>0</Notes>
  <HiddenSlides>0</HiddenSlides>
  <MMClips>4</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11</vt:i4>
      </vt:variant>
    </vt:vector>
  </HeadingPairs>
  <TitlesOfParts>
    <vt:vector size="14" baseType="lpstr">
      <vt:lpstr>Arial</vt:lpstr>
      <vt:lpstr>Century Gothic</vt:lpstr>
      <vt:lpstr>Estela de condensación</vt:lpstr>
      <vt:lpstr>Universidad autónoma de Chiapas  Facultad de Contaduría y Administración, Campus I  Sistemas Computacionales. </vt:lpstr>
      <vt:lpstr>Presentación de PowerPoint</vt:lpstr>
      <vt:lpstr>¿Qué es un árbol binario?</vt:lpstr>
      <vt:lpstr>Recorridos </vt:lpstr>
      <vt:lpstr>Presentación de PowerPoint</vt:lpstr>
      <vt:lpstr>Presentación de PowerPoint</vt:lpstr>
      <vt:lpstr>Presentación de PowerPoint</vt:lpstr>
      <vt:lpstr>Presentación de PowerPoint</vt:lpstr>
      <vt:lpstr>Programación de árbol binario</vt:lpstr>
      <vt:lpstr>Presentación de PowerPoint</vt:lpstr>
      <vt:lpstr>CONCLUCION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Universidad autónoma de Chiapas</dc:title>
  <dc:creator>hp</dc:creator>
  <cp:lastModifiedBy>FREDDY</cp:lastModifiedBy>
  <cp:revision>48</cp:revision>
  <dcterms:created xsi:type="dcterms:W3CDTF">2016-02-25T02:40:52Z</dcterms:created>
  <dcterms:modified xsi:type="dcterms:W3CDTF">2016-05-01T20:21:21Z</dcterms:modified>
</cp:coreProperties>
</file>

<file path=docProps/thumbnail.jpeg>
</file>